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U/+ikBZq9RoDsM9sYnNQNoQBu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22E280-461B-42D3-A87C-708DDA993CF4}">
  <a:tblStyle styleId="{4F22E280-461B-42D3-A87C-708DDA993CF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AB411B9-30D2-4ECA-BE82-3521A732921E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9a336bb1c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249a336bb1c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5d17a412c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225d17a412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b86b73c3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24b86b73c3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b86b73c3c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g24b86b73c3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5bea07f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g225bea07f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b86b73c3c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g24b86b73c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b86b73c3c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g24b86b73c3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51ba06193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g2251ba06193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535be5584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g22535be558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a77ac6fe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24a77ac6fed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24a77ac6fed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a77ac6fed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24a77ac6fed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8627"/>
                </a:srgbClr>
              </a:gs>
              <a:gs pos="50000">
                <a:srgbClr val="000000">
                  <a:alpha val="8627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0588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 1인가구 </a:t>
            </a:r>
            <a:endParaRPr sz="4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 rot="-2366605" flipH="1">
            <a:off x="7433426" y="4346033"/>
            <a:ext cx="6243105" cy="3221720"/>
          </a:xfrm>
          <a:custGeom>
            <a:avLst/>
            <a:gdLst/>
            <a:ahLst/>
            <a:cxnLst/>
            <a:rect l="l" t="t" r="r" b="b"/>
            <a:pathLst>
              <a:path w="6243105" h="3221720" extrusionOk="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8627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11618" y="5614749"/>
            <a:ext cx="5298900" cy="6843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식생활 패턴 분석 서비스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2" name="Google Shape;242;p8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6624675" y="1993425"/>
            <a:ext cx="4382400" cy="3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선호도 분석 및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시각화 서비스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400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농림축산식품부에서 제공하는 2018~2022년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까지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5년간의 HMR 데이터를 활용하여 선호도와 구매 패턴을 분석하고 상관관계를 파악할 수 있다.</a:t>
            </a:r>
            <a:r>
              <a:rPr lang="en-US"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3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4008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품목별로 쿠팡, 마켓컬리 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(opensurvey 자료 기준 이용률 각 1, 2위) 판매율 상위 제품들의 이름, 가격, 브랜드 정보를 제공하여 트렌드를 파악할 수 있다. 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400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8"/>
          <p:cNvPicPr preferRelativeResize="0"/>
          <p:nvPr/>
        </p:nvPicPr>
        <p:blipFill rotWithShape="1">
          <a:blip r:embed="rId3">
            <a:alphaModFix/>
          </a:blip>
          <a:srcRect l="16392" r="16395"/>
          <a:stretch/>
        </p:blipFill>
        <p:spPr>
          <a:xfrm>
            <a:off x="0" y="1993422"/>
            <a:ext cx="5375814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8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핵심기능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9a336bb1c_2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52" name="Google Shape;252;g249a336bb1c_2_14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g249a336bb1c_2_14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49a336bb1c_2_14"/>
          <p:cNvSpPr txBox="1"/>
          <p:nvPr/>
        </p:nvSpPr>
        <p:spPr>
          <a:xfrm>
            <a:off x="1494044" y="775619"/>
            <a:ext cx="36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핵심기능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g249a336bb1c_2_14"/>
          <p:cNvSpPr txBox="1"/>
          <p:nvPr/>
        </p:nvSpPr>
        <p:spPr>
          <a:xfrm>
            <a:off x="550875" y="1483625"/>
            <a:ext cx="945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1 - 1    HMR 선호도 분석 및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시각화 서비스 - 전체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249a336bb1c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9050" y="3116225"/>
            <a:ext cx="2485105" cy="2900250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g249a336bb1c_2_14"/>
          <p:cNvSpPr/>
          <p:nvPr/>
        </p:nvSpPr>
        <p:spPr>
          <a:xfrm>
            <a:off x="1040025" y="2654850"/>
            <a:ext cx="3698400" cy="870600"/>
          </a:xfrm>
          <a:prstGeom prst="flowChartAlternateProcess">
            <a:avLst/>
          </a:prstGeom>
          <a:solidFill>
            <a:srgbClr val="E8EB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「식품및식품첨가물생산실적」의 연도별 간편식 생산, 매출 현황 데이터를 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통해 시장의 변화와 흐름을 확인할 수 있다.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249a336bb1c_2_14"/>
          <p:cNvSpPr txBox="1"/>
          <p:nvPr/>
        </p:nvSpPr>
        <p:spPr>
          <a:xfrm>
            <a:off x="764625" y="2220350"/>
            <a:ext cx="424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시장의 품목별 생산, 매출 변화 시각화 </a:t>
            </a:r>
            <a:endParaRPr/>
          </a:p>
        </p:txBody>
      </p:sp>
      <p:grpSp>
        <p:nvGrpSpPr>
          <p:cNvPr id="259" name="Google Shape;259;g249a336bb1c_2_14"/>
          <p:cNvGrpSpPr/>
          <p:nvPr/>
        </p:nvGrpSpPr>
        <p:grpSpPr>
          <a:xfrm>
            <a:off x="5013813" y="2372759"/>
            <a:ext cx="3876522" cy="2620255"/>
            <a:chOff x="8305435" y="3896071"/>
            <a:chExt cx="3380590" cy="2262156"/>
          </a:xfrm>
        </p:grpSpPr>
        <p:pic>
          <p:nvPicPr>
            <p:cNvPr id="260" name="Google Shape;260;g249a336bb1c_2_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1650" y="3896071"/>
              <a:ext cx="3304375" cy="20755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g249a336bb1c_2_14"/>
            <p:cNvSpPr txBox="1"/>
            <p:nvPr/>
          </p:nvSpPr>
          <p:spPr>
            <a:xfrm>
              <a:off x="8305435" y="5919127"/>
              <a:ext cx="27132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「식품및식품첨가물생산실적」 연도별 간편식 생산, 매출 현황</a:t>
              </a:r>
              <a:endParaRPr sz="1000"/>
            </a:p>
          </p:txBody>
        </p:sp>
      </p:grpSp>
      <p:sp>
        <p:nvSpPr>
          <p:cNvPr id="262" name="Google Shape;262;g249a336bb1c_2_14"/>
          <p:cNvSpPr/>
          <p:nvPr/>
        </p:nvSpPr>
        <p:spPr>
          <a:xfrm>
            <a:off x="5491700" y="2807250"/>
            <a:ext cx="752700" cy="212100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" name="Google Shape;263;g249a336bb1c_2_14"/>
          <p:cNvCxnSpPr>
            <a:stCxn id="262" idx="3"/>
            <a:endCxn id="256" idx="1"/>
          </p:cNvCxnSpPr>
          <p:nvPr/>
        </p:nvCxnSpPr>
        <p:spPr>
          <a:xfrm>
            <a:off x="6244400" y="2913300"/>
            <a:ext cx="2834700" cy="16530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Google Shape;264;g249a336bb1c_2_14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500" y="3918050"/>
            <a:ext cx="3801449" cy="227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5d17a412c_0_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70" name="Google Shape;270;g225d17a412c_0_126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225d17a412c_0_126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25d17a412c_0_126"/>
          <p:cNvSpPr txBox="1"/>
          <p:nvPr/>
        </p:nvSpPr>
        <p:spPr>
          <a:xfrm>
            <a:off x="1494044" y="775619"/>
            <a:ext cx="36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핵심기능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g225d17a412c_0_126"/>
          <p:cNvSpPr txBox="1"/>
          <p:nvPr/>
        </p:nvSpPr>
        <p:spPr>
          <a:xfrm>
            <a:off x="550875" y="1483625"/>
            <a:ext cx="945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1 - 1    HMR 선호도 분석 및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서비스 - 전체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25d17a412c_0_126"/>
          <p:cNvSpPr/>
          <p:nvPr/>
        </p:nvSpPr>
        <p:spPr>
          <a:xfrm>
            <a:off x="956975" y="2905475"/>
            <a:ext cx="3698400" cy="1536300"/>
          </a:xfrm>
          <a:prstGeom prst="flowChartAlternateProcess">
            <a:avLst/>
          </a:prstGeom>
          <a:solidFill>
            <a:srgbClr val="E8EB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주로 구입하는 간편식 품목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 구입 주기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 주 이용 용도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 주 구입처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월평균 간편식 구입 지출액 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 구입 이유, 간편식 만족도, 구입시 확인하는 사항 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225d17a412c_0_126"/>
          <p:cNvSpPr txBox="1"/>
          <p:nvPr/>
        </p:nvSpPr>
        <p:spPr>
          <a:xfrm>
            <a:off x="681575" y="2416213"/>
            <a:ext cx="424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구매 패턴 분석 및 품목간 데이터 비교</a:t>
            </a:r>
            <a:endParaRPr/>
          </a:p>
        </p:txBody>
      </p:sp>
      <p:grpSp>
        <p:nvGrpSpPr>
          <p:cNvPr id="276" name="Google Shape;276;g225d17a412c_0_126"/>
          <p:cNvGrpSpPr/>
          <p:nvPr/>
        </p:nvGrpSpPr>
        <p:grpSpPr>
          <a:xfrm>
            <a:off x="7553476" y="2353499"/>
            <a:ext cx="3698222" cy="3250727"/>
            <a:chOff x="545150" y="2052650"/>
            <a:chExt cx="3987301" cy="3304592"/>
          </a:xfrm>
        </p:grpSpPr>
        <p:sp>
          <p:nvSpPr>
            <p:cNvPr id="277" name="Google Shape;277;g225d17a412c_0_126"/>
            <p:cNvSpPr txBox="1"/>
            <p:nvPr/>
          </p:nvSpPr>
          <p:spPr>
            <a:xfrm>
              <a:off x="959655" y="5147843"/>
              <a:ext cx="29562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연도별 주요 구매 품목 비율</a:t>
              </a:r>
              <a:endParaRPr sz="9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g225d17a412c_0_126"/>
            <p:cNvSpPr txBox="1"/>
            <p:nvPr/>
          </p:nvSpPr>
          <p:spPr>
            <a:xfrm>
              <a:off x="545150" y="2685925"/>
              <a:ext cx="338400" cy="18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입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는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간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편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식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품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비율</a:t>
              </a: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(%)</a:t>
              </a:r>
              <a:endParaRPr sz="5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79" name="Google Shape;279;g225d17a412c_0_126"/>
            <p:cNvPicPr preferRelativeResize="0"/>
            <p:nvPr/>
          </p:nvPicPr>
          <p:blipFill rotWithShape="1">
            <a:blip r:embed="rId3">
              <a:alphaModFix/>
            </a:blip>
            <a:srcRect l="3091" b="3232"/>
            <a:stretch/>
          </p:blipFill>
          <p:spPr>
            <a:xfrm>
              <a:off x="828578" y="2052650"/>
              <a:ext cx="3703873" cy="30951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g225d17a412c_0_126"/>
          <p:cNvSpPr/>
          <p:nvPr/>
        </p:nvSpPr>
        <p:spPr>
          <a:xfrm>
            <a:off x="7600100" y="2273250"/>
            <a:ext cx="3651600" cy="33309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g225d17a412c_0_126"/>
          <p:cNvCxnSpPr>
            <a:endCxn id="280" idx="1"/>
          </p:cNvCxnSpPr>
          <p:nvPr/>
        </p:nvCxnSpPr>
        <p:spPr>
          <a:xfrm rot="10800000" flipH="1">
            <a:off x="5992100" y="3938700"/>
            <a:ext cx="1608000" cy="10560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g225d17a412c_0_126"/>
          <p:cNvSpPr txBox="1"/>
          <p:nvPr/>
        </p:nvSpPr>
        <p:spPr>
          <a:xfrm>
            <a:off x="7476350" y="5640337"/>
            <a:ext cx="38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3A3838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*농림축산식품부의 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「가공식품소비자태도조사」 중 </a:t>
            </a:r>
            <a:r>
              <a:rPr lang="en-US" sz="700" b="1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「</a:t>
            </a:r>
            <a:r>
              <a:rPr lang="en-US" sz="7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주로 구입하는 간편식 품목</a:t>
            </a:r>
            <a:r>
              <a:rPr lang="en-US" sz="700" b="1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」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데이터를 </a:t>
            </a:r>
            <a:r>
              <a:rPr lang="en-US" sz="700" b="1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R을 이용하여 시각화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 예시입니다.</a:t>
            </a:r>
            <a:endParaRPr sz="700" b="0" i="0" u="none" strike="noStrike" cap="none">
              <a:solidFill>
                <a:srgbClr val="3A3838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g225d17a412c_0_126"/>
          <p:cNvSpPr/>
          <p:nvPr/>
        </p:nvSpPr>
        <p:spPr>
          <a:xfrm>
            <a:off x="956975" y="4994800"/>
            <a:ext cx="5917800" cy="8169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주로 구입하는 간편식 품목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주요 구입 품목(즉석조리식품, 즉석섭취식품, 신선편의식품, 간편조리식품) 비율을 BarPlot그래프로 나타내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품목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구매가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상승 또는 감소하는 추세에 있는지 정보를 제공한다.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b86b73c3c_0_40"/>
          <p:cNvSpPr/>
          <p:nvPr/>
        </p:nvSpPr>
        <p:spPr>
          <a:xfrm>
            <a:off x="689125" y="2262150"/>
            <a:ext cx="4155900" cy="32214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89" name="Google Shape;289;g24b86b73c3c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90" name="Google Shape;290;g24b86b73c3c_0_40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24b86b73c3c_0_40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4b86b73c3c_0_40"/>
          <p:cNvSpPr txBox="1"/>
          <p:nvPr/>
        </p:nvSpPr>
        <p:spPr>
          <a:xfrm>
            <a:off x="1494044" y="775619"/>
            <a:ext cx="36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핵심기능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24b86b73c3c_0_40"/>
          <p:cNvSpPr txBox="1"/>
          <p:nvPr/>
        </p:nvSpPr>
        <p:spPr>
          <a:xfrm>
            <a:off x="550875" y="1483625"/>
            <a:ext cx="945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1 - 1    HMR 선호도 분석 및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시각화 서비스 - 전체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4b86b73c3c_0_40"/>
          <p:cNvSpPr txBox="1"/>
          <p:nvPr/>
        </p:nvSpPr>
        <p:spPr>
          <a:xfrm>
            <a:off x="473975" y="5512225"/>
            <a:ext cx="4900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3A3838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*농림축산식품부의 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「가공식품소비자태도조사」 중 </a:t>
            </a:r>
            <a:r>
              <a:rPr lang="en-US" sz="700" b="1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「간편식 구입 주기」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데이터를 </a:t>
            </a:r>
            <a:r>
              <a:rPr lang="en-US" sz="700" b="1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R을 이용하여 시각화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 예시입니다.</a:t>
            </a:r>
            <a:endParaRPr sz="700" b="0" i="0" u="none" strike="noStrike" cap="none">
              <a:solidFill>
                <a:srgbClr val="3A3838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24b86b73c3c_0_40"/>
          <p:cNvSpPr/>
          <p:nvPr/>
        </p:nvSpPr>
        <p:spPr>
          <a:xfrm>
            <a:off x="5663925" y="2331600"/>
            <a:ext cx="5041500" cy="10974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구입 주기 (2018~2022</a:t>
            </a: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년)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품목군별(즉석조리식품, 즉석섭취식품, 신선편의식품, 간편조리식품) 구입 주기 (매일, 주 2~3회, 주 1회, 2주 1회, 월 1회)를 BarPlot그래프로 시각화하여 품목군별 구입 주기를 비교 분석하여 제공한다.</a:t>
            </a: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6" name="Google Shape;296;g24b86b73c3c_0_40"/>
          <p:cNvCxnSpPr>
            <a:stCxn id="288" idx="3"/>
            <a:endCxn id="295" idx="1"/>
          </p:cNvCxnSpPr>
          <p:nvPr/>
        </p:nvCxnSpPr>
        <p:spPr>
          <a:xfrm rot="10800000" flipH="1">
            <a:off x="4845025" y="2880150"/>
            <a:ext cx="819000" cy="992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7" name="Google Shape;297;g24b86b73c3c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75" y="2484000"/>
            <a:ext cx="1876725" cy="185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4b86b73c3c_0_40"/>
          <p:cNvSpPr txBox="1"/>
          <p:nvPr/>
        </p:nvSpPr>
        <p:spPr>
          <a:xfrm>
            <a:off x="1323488" y="4152100"/>
            <a:ext cx="975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간편조리세트</a:t>
            </a:r>
            <a:endParaRPr sz="700"/>
          </a:p>
        </p:txBody>
      </p:sp>
      <p:sp>
        <p:nvSpPr>
          <p:cNvPr id="299" name="Google Shape;299;g24b86b73c3c_0_40"/>
          <p:cNvSpPr txBox="1"/>
          <p:nvPr/>
        </p:nvSpPr>
        <p:spPr>
          <a:xfrm>
            <a:off x="3179088" y="3436588"/>
            <a:ext cx="975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신선편의식품</a:t>
            </a:r>
            <a:endParaRPr sz="700"/>
          </a:p>
        </p:txBody>
      </p:sp>
      <p:pic>
        <p:nvPicPr>
          <p:cNvPr id="300" name="Google Shape;300;g24b86b73c3c_0_40"/>
          <p:cNvPicPr preferRelativeResize="0"/>
          <p:nvPr/>
        </p:nvPicPr>
        <p:blipFill rotWithShape="1">
          <a:blip r:embed="rId4">
            <a:alphaModFix/>
          </a:blip>
          <a:srcRect l="5873"/>
          <a:stretch/>
        </p:blipFill>
        <p:spPr>
          <a:xfrm>
            <a:off x="2702250" y="3644250"/>
            <a:ext cx="2048983" cy="17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4b86b73c3c_0_40"/>
          <p:cNvSpPr txBox="1"/>
          <p:nvPr/>
        </p:nvSpPr>
        <p:spPr>
          <a:xfrm>
            <a:off x="550875" y="51603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품목군별 구입 주기 </a:t>
            </a:r>
            <a:endParaRPr sz="900"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24b86b73c3c_0_40"/>
          <p:cNvSpPr/>
          <p:nvPr/>
        </p:nvSpPr>
        <p:spPr>
          <a:xfrm>
            <a:off x="5663925" y="3729100"/>
            <a:ext cx="5041500" cy="19548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 주 이용 용도</a:t>
            </a:r>
            <a:endParaRPr sz="9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품목군별(즉석조리식품, 즉석섭취식품, 신선편의식품, 간편조리식품) 주 이용 용도(일상식사용, 일상간식용, 안주용, 캠핑/여행용)를 확인하여 어떤 용도로 주로 구매하는지 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 있다. 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 주 구입처 </a:t>
            </a:r>
            <a:endParaRPr sz="9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품목군별(즉석조리식품, 즉석섭취식품, 신선편의식품, 간편조리식품)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어떤 구매 장소를 선호하는지 차트를 통해 확인할 수 있다. 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b86b73c3c_0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08" name="Google Shape;308;g24b86b73c3c_0_69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24b86b73c3c_0_69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4b86b73c3c_0_69"/>
          <p:cNvSpPr txBox="1"/>
          <p:nvPr/>
        </p:nvSpPr>
        <p:spPr>
          <a:xfrm>
            <a:off x="1494044" y="775619"/>
            <a:ext cx="36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핵심기능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24b86b73c3c_0_69"/>
          <p:cNvSpPr txBox="1"/>
          <p:nvPr/>
        </p:nvSpPr>
        <p:spPr>
          <a:xfrm>
            <a:off x="550875" y="1483625"/>
            <a:ext cx="945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1 - 1    HMR 선호도 분석 및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시각화 서비스 - 전체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4b86b73c3c_0_69"/>
          <p:cNvSpPr/>
          <p:nvPr/>
        </p:nvSpPr>
        <p:spPr>
          <a:xfrm>
            <a:off x="1054500" y="3035775"/>
            <a:ext cx="5041500" cy="11292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월평균 간편식 구입 지출액  </a:t>
            </a:r>
            <a:endParaRPr sz="9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월평균 간편식 구입 평균 지출액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변화를 확인할 수 있다. 월평균 식료품비 지출액과 비교하여 전체 식료품비에서 간편식에 소비하는 비율의 변화를 확인할 수 있다.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g24b86b73c3c_0_6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650" y="2722349"/>
            <a:ext cx="4536149" cy="28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4b86b73c3c_0_69"/>
          <p:cNvSpPr/>
          <p:nvPr/>
        </p:nvSpPr>
        <p:spPr>
          <a:xfrm>
            <a:off x="1054500" y="4436175"/>
            <a:ext cx="5041500" cy="9345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간편식 구입 이유, 간편식 만족도, 구입시 확인하는 사항 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변화를 차트로 제공하여 선호도 요인을 파악할 수 있다. 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24b86b73c3c_0_69"/>
          <p:cNvSpPr/>
          <p:nvPr/>
        </p:nvSpPr>
        <p:spPr>
          <a:xfrm>
            <a:off x="6725975" y="2692050"/>
            <a:ext cx="4791900" cy="29145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cxnSp>
        <p:nvCxnSpPr>
          <p:cNvPr id="316" name="Google Shape;316;g24b86b73c3c_0_69"/>
          <p:cNvCxnSpPr>
            <a:stCxn id="315" idx="1"/>
            <a:endCxn id="314" idx="3"/>
          </p:cNvCxnSpPr>
          <p:nvPr/>
        </p:nvCxnSpPr>
        <p:spPr>
          <a:xfrm flipH="1">
            <a:off x="6095975" y="4149300"/>
            <a:ext cx="630000" cy="7542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5bea07f5b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22" name="Google Shape;322;g225bea07f5b_0_0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225bea07f5b_0_0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25bea07f5b_0_0"/>
          <p:cNvSpPr txBox="1"/>
          <p:nvPr/>
        </p:nvSpPr>
        <p:spPr>
          <a:xfrm>
            <a:off x="1494044" y="775619"/>
            <a:ext cx="36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핵심기능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225bea07f5b_0_0"/>
          <p:cNvSpPr txBox="1"/>
          <p:nvPr/>
        </p:nvSpPr>
        <p:spPr>
          <a:xfrm>
            <a:off x="550875" y="1483625"/>
            <a:ext cx="945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1 - 1    HMR 선호도 분석 및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시각화 서비스 -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품목군별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25bea07f5b_0_0"/>
          <p:cNvSpPr/>
          <p:nvPr/>
        </p:nvSpPr>
        <p:spPr>
          <a:xfrm>
            <a:off x="1059225" y="2807250"/>
            <a:ext cx="3495600" cy="1272300"/>
          </a:xfrm>
          <a:prstGeom prst="flowChartAlternateProcess">
            <a:avLst/>
          </a:prstGeom>
          <a:solidFill>
            <a:srgbClr val="E8EB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주로 구입하는 간편식 세부 품목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해당 품목 간편식 구입 주기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해당 품목 간편식 주 이용 용도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해당 품목 간편식 주 구입처 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g225bea07f5b_0_0"/>
          <p:cNvSpPr txBox="1"/>
          <p:nvPr/>
        </p:nvSpPr>
        <p:spPr>
          <a:xfrm>
            <a:off x="1059225" y="2285725"/>
            <a:ext cx="391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세부품목별 구매 패턴 분석 및 시각화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g225bea07f5b_0_0"/>
          <p:cNvSpPr/>
          <p:nvPr/>
        </p:nvSpPr>
        <p:spPr>
          <a:xfrm>
            <a:off x="7225400" y="2387725"/>
            <a:ext cx="3822600" cy="32631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25bea07f5b_0_0"/>
          <p:cNvSpPr txBox="1"/>
          <p:nvPr/>
        </p:nvSpPr>
        <p:spPr>
          <a:xfrm>
            <a:off x="7295325" y="2464825"/>
            <a:ext cx="3495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즉석조리식품의 연도별 주요 구입 품목 </a:t>
            </a:r>
            <a:endParaRPr sz="9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g225bea07f5b_0_0"/>
          <p:cNvPicPr preferRelativeResize="0"/>
          <p:nvPr/>
        </p:nvPicPr>
        <p:blipFill rotWithShape="1">
          <a:blip r:embed="rId3">
            <a:alphaModFix/>
          </a:blip>
          <a:srcRect l="2734" r="5824" b="3334"/>
          <a:stretch/>
        </p:blipFill>
        <p:spPr>
          <a:xfrm>
            <a:off x="7538000" y="2711137"/>
            <a:ext cx="3265640" cy="27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25bea07f5b_0_0"/>
          <p:cNvSpPr/>
          <p:nvPr/>
        </p:nvSpPr>
        <p:spPr>
          <a:xfrm>
            <a:off x="1059225" y="4692025"/>
            <a:ext cx="4386000" cy="11463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주로 구입하는 간편식 품목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품목군의(즉석조리식품, 즉석섭취식품, 신선편의식품, 간편조리식품) 연도별(2018~2022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년)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 주 구매 비율 변화를 확인하여 선호도를 파악할 수 있다.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225bea07f5b_0_0"/>
          <p:cNvSpPr txBox="1"/>
          <p:nvPr/>
        </p:nvSpPr>
        <p:spPr>
          <a:xfrm>
            <a:off x="7298750" y="3131575"/>
            <a:ext cx="2952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비율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(%)</a:t>
            </a:r>
            <a:endParaRPr sz="5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225bea07f5b_0_0"/>
          <p:cNvSpPr txBox="1"/>
          <p:nvPr/>
        </p:nvSpPr>
        <p:spPr>
          <a:xfrm>
            <a:off x="6977825" y="5650938"/>
            <a:ext cx="43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3A3838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*농림축산식품부의 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「가공식품소비자태도조사」 중 </a:t>
            </a:r>
            <a:r>
              <a:rPr lang="en-US" sz="700" b="1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「</a:t>
            </a:r>
            <a:r>
              <a:rPr lang="en-US" sz="7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주로 구입하는 간편식 품목</a:t>
            </a:r>
            <a:r>
              <a:rPr lang="en-US" sz="700" b="1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」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데이터를 </a:t>
            </a:r>
            <a:r>
              <a:rPr lang="en-US" sz="700" b="1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R을 이용하여 시각화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 예시입니다.</a:t>
            </a:r>
            <a:endParaRPr sz="700" b="0" i="0" u="none" strike="noStrike" cap="none">
              <a:solidFill>
                <a:srgbClr val="3A3838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4" name="Google Shape;334;g225bea07f5b_0_0"/>
          <p:cNvCxnSpPr>
            <a:stCxn id="331" idx="3"/>
            <a:endCxn id="328" idx="1"/>
          </p:cNvCxnSpPr>
          <p:nvPr/>
        </p:nvCxnSpPr>
        <p:spPr>
          <a:xfrm rot="10800000" flipH="1">
            <a:off x="5445225" y="4019275"/>
            <a:ext cx="1780200" cy="12459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b86b73c3c_0_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40" name="Google Shape;340;g24b86b73c3c_0_127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g24b86b73c3c_0_127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24b86b73c3c_0_127"/>
          <p:cNvSpPr txBox="1"/>
          <p:nvPr/>
        </p:nvSpPr>
        <p:spPr>
          <a:xfrm>
            <a:off x="1494044" y="775619"/>
            <a:ext cx="36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핵심기능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g24b86b73c3c_0_127"/>
          <p:cNvSpPr txBox="1"/>
          <p:nvPr/>
        </p:nvSpPr>
        <p:spPr>
          <a:xfrm>
            <a:off x="550875" y="1483625"/>
            <a:ext cx="945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1 - 1    HMR 선호도 분석 및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시각화 서비스 - 품목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군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4b86b73c3c_0_127"/>
          <p:cNvSpPr/>
          <p:nvPr/>
        </p:nvSpPr>
        <p:spPr>
          <a:xfrm>
            <a:off x="6312300" y="2375600"/>
            <a:ext cx="5041500" cy="12234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구입 주기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품목군의(즉석조리식품, 즉석섭취식품, 신선편의식품, 간편조리식품) 연도별 구입 주기(매일, 주 2~3회, 주 1회, 2주 1회, 월 1회)를 BarPlot 그래프로 시각화하여 해당 품목군의 구입 주기 양상과 변화를 분석하여 제공한다.</a:t>
            </a: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24b86b73c3c_0_127"/>
          <p:cNvSpPr txBox="1"/>
          <p:nvPr/>
        </p:nvSpPr>
        <p:spPr>
          <a:xfrm>
            <a:off x="897950" y="6140200"/>
            <a:ext cx="4961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3A3838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*농림축산식품부의 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「가공식품소비자태도조사」 중 </a:t>
            </a:r>
            <a:r>
              <a:rPr lang="en-US" sz="700" b="1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「간편식 구입 주기」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데이터를 </a:t>
            </a:r>
            <a:r>
              <a:rPr lang="en-US" sz="700" b="1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R을 이용하여 시각화</a:t>
            </a:r>
            <a:r>
              <a:rPr lang="en-US" sz="700" b="0" i="0" u="none" strike="noStrike" cap="none">
                <a:solidFill>
                  <a:srgbClr val="3A383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 예시입니다.</a:t>
            </a:r>
            <a:endParaRPr sz="700" b="0" i="0" u="none" strike="noStrike" cap="none">
              <a:solidFill>
                <a:srgbClr val="3A3838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24b86b73c3c_0_127"/>
          <p:cNvSpPr txBox="1"/>
          <p:nvPr/>
        </p:nvSpPr>
        <p:spPr>
          <a:xfrm>
            <a:off x="1298000" y="5848800"/>
            <a:ext cx="3495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즉석조리식품의 연도별 구입 주기</a:t>
            </a:r>
            <a:endParaRPr sz="9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24b86b73c3c_0_127"/>
          <p:cNvSpPr txBox="1"/>
          <p:nvPr/>
        </p:nvSpPr>
        <p:spPr>
          <a:xfrm>
            <a:off x="897950" y="3443200"/>
            <a:ext cx="295200" cy="14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구입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비율</a:t>
            </a: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(%)</a:t>
            </a:r>
            <a:endParaRPr sz="5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8" name="Google Shape;348;g24b86b73c3c_0_127"/>
          <p:cNvGrpSpPr/>
          <p:nvPr/>
        </p:nvGrpSpPr>
        <p:grpSpPr>
          <a:xfrm>
            <a:off x="1122812" y="2451800"/>
            <a:ext cx="4418763" cy="3397000"/>
            <a:chOff x="1122812" y="2451800"/>
            <a:chExt cx="4418763" cy="3397000"/>
          </a:xfrm>
        </p:grpSpPr>
        <p:pic>
          <p:nvPicPr>
            <p:cNvPr id="349" name="Google Shape;349;g24b86b73c3c_0_127"/>
            <p:cNvPicPr preferRelativeResize="0"/>
            <p:nvPr/>
          </p:nvPicPr>
          <p:blipFill rotWithShape="1">
            <a:blip r:embed="rId3">
              <a:alphaModFix/>
            </a:blip>
            <a:srcRect l="2821" r="1867" b="3043"/>
            <a:stretch/>
          </p:blipFill>
          <p:spPr>
            <a:xfrm>
              <a:off x="1122812" y="2451800"/>
              <a:ext cx="4394075" cy="339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g24b86b73c3c_0_127"/>
            <p:cNvSpPr txBox="1"/>
            <p:nvPr/>
          </p:nvSpPr>
          <p:spPr>
            <a:xfrm>
              <a:off x="4907975" y="3634625"/>
              <a:ext cx="6336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1" i="0" u="none" strike="noStrike" cap="non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구입 주기</a:t>
              </a:r>
              <a:endParaRPr sz="7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1" name="Google Shape;351;g24b86b73c3c_0_127"/>
          <p:cNvSpPr/>
          <p:nvPr/>
        </p:nvSpPr>
        <p:spPr>
          <a:xfrm>
            <a:off x="897950" y="2316900"/>
            <a:ext cx="4643700" cy="38232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" name="Google Shape;352;g24b86b73c3c_0_127"/>
          <p:cNvCxnSpPr>
            <a:stCxn id="351" idx="3"/>
            <a:endCxn id="344" idx="1"/>
          </p:cNvCxnSpPr>
          <p:nvPr/>
        </p:nvCxnSpPr>
        <p:spPr>
          <a:xfrm rot="10800000" flipH="1">
            <a:off x="5541650" y="2987400"/>
            <a:ext cx="770700" cy="1241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g24b86b73c3c_0_127"/>
          <p:cNvSpPr/>
          <p:nvPr/>
        </p:nvSpPr>
        <p:spPr>
          <a:xfrm>
            <a:off x="6312425" y="3908025"/>
            <a:ext cx="5041500" cy="21558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 주 이용 용도</a:t>
            </a:r>
            <a:endParaRPr sz="9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품목군의(즉석조리식품, 즉석섭취식품, 신선편의식품, 간편조리식품) 연도별 주 이용 용도(일상식사용, 일상간식용, 안주용, 캠핑/여행용)의 변화를 통해 어떤 추세로 변화하고 있는지 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그래프를 통해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확인할 수 있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다. 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간편식 주 구입처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품목군의(즉석조리식품, 즉석섭취식품, 신선편의식품, 간편조리식품) 연도별 주 구입처를 차트로 제공하여 최근 이용도가 낮아진 또는 높아진 구입처, 이용률이 높은 구입처 등을 확인할 수 있다.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b86b73c3c_0_3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59" name="Google Shape;359;g24b86b73c3c_0_313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24b86b73c3c_0_313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24b86b73c3c_0_313"/>
          <p:cNvSpPr txBox="1"/>
          <p:nvPr/>
        </p:nvSpPr>
        <p:spPr>
          <a:xfrm>
            <a:off x="1494044" y="775619"/>
            <a:ext cx="36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핵심기능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24b86b73c3c_0_313"/>
          <p:cNvSpPr/>
          <p:nvPr/>
        </p:nvSpPr>
        <p:spPr>
          <a:xfrm>
            <a:off x="1003350" y="4080075"/>
            <a:ext cx="5117400" cy="9975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세부품목별 쿠팡/마켓컬리의 인기 제품</a:t>
            </a: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쿠팡, 마켓컬리의 제품 페이지 스크래핑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 HMR 세부품목별 상위 브랜드 3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정보와 각 브랜드별 판매율 1</a:t>
            </a: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~3위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제품 정보를 제공한다. 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24b86b73c3c_0_313"/>
          <p:cNvSpPr txBox="1"/>
          <p:nvPr/>
        </p:nvSpPr>
        <p:spPr>
          <a:xfrm>
            <a:off x="550875" y="1483625"/>
            <a:ext cx="945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1 - 2   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선호도 분석 및 데이터 시각화 서비스 - 트렌드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4b86b73c3c_0_313"/>
          <p:cNvSpPr/>
          <p:nvPr/>
        </p:nvSpPr>
        <p:spPr>
          <a:xfrm>
            <a:off x="7323708" y="1852925"/>
            <a:ext cx="3526500" cy="43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24b86b73c3c_0_313"/>
          <p:cNvSpPr txBox="1"/>
          <p:nvPr/>
        </p:nvSpPr>
        <p:spPr>
          <a:xfrm>
            <a:off x="7304223" y="1862221"/>
            <a:ext cx="15186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1위 : 풀무원</a:t>
            </a:r>
            <a:br>
              <a:rPr lang="en-US" sz="1300" b="1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제품 N개</a:t>
            </a:r>
            <a:endParaRPr sz="9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1위 제품 : </a:t>
            </a:r>
            <a:r>
              <a:rPr lang="en-US" sz="9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생가득 새콤달콤 </a:t>
            </a:r>
            <a:br>
              <a:rPr lang="en-US" sz="9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9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국산콩 두부로 만든 유부초밥 4인분</a:t>
            </a:r>
            <a:endParaRPr sz="95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24b86b73c3c_0_313"/>
          <p:cNvSpPr txBox="1"/>
          <p:nvPr/>
        </p:nvSpPr>
        <p:spPr>
          <a:xfrm>
            <a:off x="7304223" y="3348493"/>
            <a:ext cx="15186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2위 : 곰곰</a:t>
            </a:r>
            <a:endParaRPr sz="13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제품 N개</a:t>
            </a:r>
            <a:endParaRPr sz="9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1위 제품 : </a:t>
            </a:r>
            <a:r>
              <a:rPr lang="en-US" sz="9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김치볶음밥 (냉동)</a:t>
            </a:r>
            <a:endParaRPr sz="7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g24b86b73c3c_0_313"/>
          <p:cNvSpPr txBox="1"/>
          <p:nvPr/>
        </p:nvSpPr>
        <p:spPr>
          <a:xfrm>
            <a:off x="7323712" y="4816404"/>
            <a:ext cx="1518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3위 : 오뚜기</a:t>
            </a:r>
            <a:endParaRPr sz="13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제품 N개</a:t>
            </a:r>
            <a:endParaRPr sz="9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1위 제품 : </a:t>
            </a:r>
            <a:r>
              <a:rPr lang="en-US" sz="9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오뚜기 맛있는 참치김치 볶음밥 (냉동)</a:t>
            </a:r>
            <a:endParaRPr sz="7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8" name="Google Shape;368;g24b86b73c3c_0_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4399" y="1887212"/>
            <a:ext cx="1393791" cy="133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4b86b73c3c_0_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4399" y="3317399"/>
            <a:ext cx="1393797" cy="134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4b86b73c3c_0_3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397" y="4785683"/>
            <a:ext cx="1354537" cy="1318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g24b86b73c3c_0_313"/>
          <p:cNvCxnSpPr>
            <a:stCxn id="366" idx="1"/>
            <a:endCxn id="362" idx="3"/>
          </p:cNvCxnSpPr>
          <p:nvPr/>
        </p:nvCxnSpPr>
        <p:spPr>
          <a:xfrm flipH="1">
            <a:off x="6120723" y="3891043"/>
            <a:ext cx="1183500" cy="6879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g24b86b73c3c_0_313"/>
          <p:cNvSpPr/>
          <p:nvPr/>
        </p:nvSpPr>
        <p:spPr>
          <a:xfrm>
            <a:off x="1003350" y="2607388"/>
            <a:ext cx="3698400" cy="870600"/>
          </a:xfrm>
          <a:prstGeom prst="flowChartAlternateProcess">
            <a:avLst/>
          </a:prstGeom>
          <a:solidFill>
            <a:srgbClr val="E8EB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세부품목별 쿠팡/마켓컬리의 인기 제품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세부품목별 크롤링 데이터   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g24b86b73c3c_0_313"/>
          <p:cNvSpPr txBox="1"/>
          <p:nvPr/>
        </p:nvSpPr>
        <p:spPr>
          <a:xfrm>
            <a:off x="651750" y="2222488"/>
            <a:ext cx="424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세부품목별 트렌드 제공   </a:t>
            </a:r>
            <a:endParaRPr/>
          </a:p>
        </p:txBody>
      </p:sp>
      <p:sp>
        <p:nvSpPr>
          <p:cNvPr id="374" name="Google Shape;374;g24b86b73c3c_0_313"/>
          <p:cNvSpPr/>
          <p:nvPr/>
        </p:nvSpPr>
        <p:spPr>
          <a:xfrm>
            <a:off x="1003350" y="5273775"/>
            <a:ext cx="5117400" cy="673200"/>
          </a:xfrm>
          <a:prstGeom prst="flowChartAlternateProcess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세부품목별 크롤링 데이터  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~~ 크롤링한 데이터를 이용하여 ~~ 르 제공한다.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251ba06193_1_27"/>
          <p:cNvPicPr preferRelativeResize="0"/>
          <p:nvPr/>
        </p:nvPicPr>
        <p:blipFill rotWithShape="1">
          <a:blip r:embed="rId3">
            <a:alphaModFix/>
          </a:blip>
          <a:srcRect t="3469" b="3478"/>
          <a:stretch/>
        </p:blipFill>
        <p:spPr>
          <a:xfrm>
            <a:off x="0" y="1997600"/>
            <a:ext cx="5375826" cy="39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251ba06193_1_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81" name="Google Shape;381;g2251ba06193_1_27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g2251ba06193_1_27"/>
          <p:cNvSpPr txBox="1"/>
          <p:nvPr/>
        </p:nvSpPr>
        <p:spPr>
          <a:xfrm>
            <a:off x="6096000" y="2073800"/>
            <a:ext cx="5640600" cy="29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트렌드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SNS, 온라인 구매 플랫폼 등 </a:t>
            </a:r>
            <a:b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MZ세대가 주 층을 이뤄 활동하는 </a:t>
            </a: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온라인상의 데이터를 취합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빈도가 높은 단어들을 순서대로 보여줄 수 있는 시각 자료 제공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추출한 명사와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상관관계가 있는 변수들을 분석하여 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군집 분석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서비스 제공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g2251ba06193_1_27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251ba06193_1_27"/>
          <p:cNvSpPr txBox="1"/>
          <p:nvPr/>
        </p:nvSpPr>
        <p:spPr>
          <a:xfrm>
            <a:off x="1494044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부가기능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535be5584_0_108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22535be5584_0_108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22535be5584_0_108"/>
          <p:cNvSpPr txBox="1"/>
          <p:nvPr/>
        </p:nvSpPr>
        <p:spPr>
          <a:xfrm>
            <a:off x="1494044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부가기능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2535be5584_0_108"/>
          <p:cNvSpPr txBox="1"/>
          <p:nvPr/>
        </p:nvSpPr>
        <p:spPr>
          <a:xfrm>
            <a:off x="550875" y="1483625"/>
            <a:ext cx="945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2 - 1    1인가구 식생활 트렌드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22535be5584_0_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94" name="Google Shape;394;g22535be5584_0_108"/>
          <p:cNvSpPr/>
          <p:nvPr/>
        </p:nvSpPr>
        <p:spPr>
          <a:xfrm>
            <a:off x="771525" y="3082650"/>
            <a:ext cx="3080700" cy="303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22535be5584_0_108"/>
          <p:cNvSpPr/>
          <p:nvPr/>
        </p:nvSpPr>
        <p:spPr>
          <a:xfrm>
            <a:off x="771525" y="2419150"/>
            <a:ext cx="3080700" cy="663900"/>
          </a:xfrm>
          <a:prstGeom prst="rect">
            <a:avLst/>
          </a:prstGeom>
          <a:solidFill>
            <a:srgbClr val="1E4A76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온라인 크롤링 데이터 명사 추출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g22535be5584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32" y="3248690"/>
            <a:ext cx="2413554" cy="192011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2535be5584_0_108"/>
          <p:cNvSpPr/>
          <p:nvPr/>
        </p:nvSpPr>
        <p:spPr>
          <a:xfrm>
            <a:off x="771525" y="5334550"/>
            <a:ext cx="3080700" cy="78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쿠팡, 마켓컬리의 식품군 “인기순” 데이터 크롤링 및 정보 취합</a:t>
            </a:r>
            <a:endParaRPr sz="1300"/>
          </a:p>
        </p:txBody>
      </p:sp>
      <p:sp>
        <p:nvSpPr>
          <p:cNvPr id="398" name="Google Shape;398;g22535be5584_0_108"/>
          <p:cNvSpPr/>
          <p:nvPr/>
        </p:nvSpPr>
        <p:spPr>
          <a:xfrm>
            <a:off x="4619900" y="3082212"/>
            <a:ext cx="3080700" cy="303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22535be5584_0_108"/>
          <p:cNvSpPr/>
          <p:nvPr/>
        </p:nvSpPr>
        <p:spPr>
          <a:xfrm>
            <a:off x="4619900" y="2419150"/>
            <a:ext cx="3080700" cy="663300"/>
          </a:xfrm>
          <a:prstGeom prst="rect">
            <a:avLst/>
          </a:prstGeom>
          <a:solidFill>
            <a:srgbClr val="1E4A76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CSV화 및 명사 추</a:t>
            </a: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2535be5584_0_108"/>
          <p:cNvSpPr/>
          <p:nvPr/>
        </p:nvSpPr>
        <p:spPr>
          <a:xfrm>
            <a:off x="4619900" y="5332625"/>
            <a:ext cx="3080700" cy="78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추출된 데이터 CSV화 및 데이터프레임화</a:t>
            </a:r>
            <a:b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 데이터 확인 및 명사 추출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마이닝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1" name="Google Shape;401;g22535be5584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921" y="3625394"/>
            <a:ext cx="2413625" cy="148014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2" name="Google Shape;402;g22535be5584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934" y="3248139"/>
            <a:ext cx="904901" cy="8351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3" name="Google Shape;403;g22535be5584_0_108"/>
          <p:cNvSpPr/>
          <p:nvPr/>
        </p:nvSpPr>
        <p:spPr>
          <a:xfrm>
            <a:off x="8317412" y="3089899"/>
            <a:ext cx="3080700" cy="3022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22535be5584_0_108"/>
          <p:cNvSpPr/>
          <p:nvPr/>
        </p:nvSpPr>
        <p:spPr>
          <a:xfrm>
            <a:off x="8317412" y="2428550"/>
            <a:ext cx="3080700" cy="661500"/>
          </a:xfrm>
          <a:prstGeom prst="rect">
            <a:avLst/>
          </a:prstGeom>
          <a:solidFill>
            <a:srgbClr val="1E4A76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가공 데이터 시각 자료화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2535be5584_0_108"/>
          <p:cNvSpPr/>
          <p:nvPr/>
        </p:nvSpPr>
        <p:spPr>
          <a:xfrm>
            <a:off x="8317400" y="5325516"/>
            <a:ext cx="3080700" cy="7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빈도 수와 비중, 군집도에 따른 시각자료 제공</a:t>
            </a:r>
            <a:b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명사들의 상관관계와와 </a:t>
            </a:r>
            <a:b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 중심 단어 파악 가능</a:t>
            </a:r>
            <a:endParaRPr sz="1300"/>
          </a:p>
        </p:txBody>
      </p:sp>
      <p:pic>
        <p:nvPicPr>
          <p:cNvPr id="406" name="Google Shape;406;g22535be5584_0_1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6283" y="3877015"/>
            <a:ext cx="2104355" cy="1221994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7" name="Google Shape;407;g22535be5584_0_1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61327" y="3246413"/>
            <a:ext cx="1937730" cy="1221993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 1인가구 식생활 분석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p2"/>
          <p:cNvGraphicFramePr/>
          <p:nvPr/>
        </p:nvGraphicFramePr>
        <p:xfrm>
          <a:off x="557939" y="2715163"/>
          <a:ext cx="11072175" cy="3592500"/>
        </p:xfrm>
        <a:graphic>
          <a:graphicData uri="http://schemas.openxmlformats.org/drawingml/2006/table">
            <a:tbl>
              <a:tblPr firstRow="1" bandRow="1">
                <a:noFill/>
                <a:tableStyleId>{4F22E280-461B-42D3-A87C-708DDA993CF4}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lt1"/>
                          </a:solidFill>
                        </a:rPr>
                        <a:t>NO</a:t>
                      </a:r>
                      <a:endParaRPr sz="11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lt1"/>
                          </a:solidFill>
                        </a:rPr>
                        <a:t>Version</a:t>
                      </a:r>
                      <a:endParaRPr sz="11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lt1"/>
                          </a:solidFill>
                        </a:rPr>
                        <a:t>Date</a:t>
                      </a:r>
                      <a:endParaRPr sz="11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lt1"/>
                          </a:solidFill>
                        </a:rPr>
                        <a:t>Page</a:t>
                      </a:r>
                      <a:endParaRPr sz="11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1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0.1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2023-05-07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1p – 1</a:t>
                      </a:r>
                      <a:r>
                        <a:rPr lang="en-US" sz="1100" u="none" strike="noStrike" cap="none"/>
                        <a:t>2</a:t>
                      </a: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p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기획안 초기 내용 작성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0.2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2023-05-11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1p – </a:t>
                      </a:r>
                      <a:r>
                        <a:rPr lang="en-US" sz="1100" u="none" strike="noStrike" cap="none"/>
                        <a:t>14</a:t>
                      </a: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p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</a:rPr>
                        <a:t>기획안 </a:t>
                      </a:r>
                      <a:r>
                        <a:rPr lang="en-US" sz="1100" u="none" strike="noStrike" cap="none"/>
                        <a:t>수정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3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0.3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2023-05-24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1p – 18p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핵심기능 수정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4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0.4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2023-05-30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1p – 22p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기획안 재수정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02" name="Google Shape;102;p2"/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557939" y="2318881"/>
              <a:ext cx="56356" cy="211965"/>
              <a:chOff x="703262" y="2420147"/>
              <a:chExt cx="56356" cy="211965"/>
            </a:xfrm>
          </p:grpSpPr>
          <p:sp>
            <p:nvSpPr>
              <p:cNvPr id="104" name="Google Shape;104;p2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2"/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Document History</a:t>
              </a:r>
              <a:endPara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" name="Google Shape;107;p2"/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sz="4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13" name="Google Shape;413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1"/>
          <p:cNvSpPr txBox="1"/>
          <p:nvPr/>
        </p:nvSpPr>
        <p:spPr>
          <a:xfrm>
            <a:off x="1494052" y="775625"/>
            <a:ext cx="48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SW 아키텍처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1800" y="1705263"/>
            <a:ext cx="5148401" cy="471122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1"/>
          <p:cNvSpPr/>
          <p:nvPr/>
        </p:nvSpPr>
        <p:spPr>
          <a:xfrm>
            <a:off x="4740887" y="2541973"/>
            <a:ext cx="1355100" cy="303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3"/>
          <p:cNvSpPr/>
          <p:nvPr/>
        </p:nvSpPr>
        <p:spPr>
          <a:xfrm rot="5400000">
            <a:off x="3306900" y="-2155025"/>
            <a:ext cx="5578200" cy="12239700"/>
          </a:xfrm>
          <a:prstGeom prst="rtTriangl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3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</a:t>
            </a: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13"/>
          <p:cNvSpPr txBox="1">
            <a:spLocks noGrp="1"/>
          </p:cNvSpPr>
          <p:nvPr>
            <p:ph type="sldNum" idx="12"/>
          </p:nvPr>
        </p:nvSpPr>
        <p:spPr>
          <a:xfrm>
            <a:off x="10359225" y="6356350"/>
            <a:ext cx="99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25" name="Google Shape;425;p13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3"/>
          <p:cNvSpPr/>
          <p:nvPr/>
        </p:nvSpPr>
        <p:spPr>
          <a:xfrm>
            <a:off x="550875" y="1756950"/>
            <a:ext cx="3651900" cy="473100"/>
          </a:xfrm>
          <a:prstGeom prst="rect">
            <a:avLst/>
          </a:prstGeom>
          <a:solidFill>
            <a:srgbClr val="3C78D8">
              <a:alpha val="57860"/>
            </a:srgbClr>
          </a:solidFill>
          <a:ln>
            <a:noFill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lang="en-US" sz="2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마케팅 전략 활용 가능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13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 </a:t>
            </a: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활용 방안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13"/>
          <p:cNvSpPr txBox="1"/>
          <p:nvPr/>
        </p:nvSpPr>
        <p:spPr>
          <a:xfrm>
            <a:off x="477473" y="2389325"/>
            <a:ext cx="942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개발과 생산, 인기 경쟁사 정보 확인 등 식품 관련 기업의 마케팅 전략 및 경쟁력 강화에 적극적으로 활용 가능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13"/>
          <p:cNvSpPr/>
          <p:nvPr/>
        </p:nvSpPr>
        <p:spPr>
          <a:xfrm>
            <a:off x="550875" y="3118900"/>
            <a:ext cx="3651900" cy="473100"/>
          </a:xfrm>
          <a:prstGeom prst="rect">
            <a:avLst/>
          </a:prstGeom>
          <a:solidFill>
            <a:srgbClr val="3C78D8">
              <a:alpha val="57860"/>
            </a:srgbClr>
          </a:solidFill>
          <a:ln>
            <a:noFill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lang="en-US" sz="2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소비자 맞춤 식품 개발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13"/>
          <p:cNvSpPr txBox="1"/>
          <p:nvPr/>
        </p:nvSpPr>
        <p:spPr>
          <a:xfrm>
            <a:off x="477475" y="3744400"/>
            <a:ext cx="9522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 가구 소비자의 선호 특성, 제품군, 브랜드 파악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트렌드에 맞춘 식품 개발로 소비자의 니즈 충족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550875" y="4627575"/>
            <a:ext cx="5217600" cy="473100"/>
          </a:xfrm>
          <a:prstGeom prst="rect">
            <a:avLst/>
          </a:prstGeom>
          <a:solidFill>
            <a:srgbClr val="3C78D8">
              <a:alpha val="57860"/>
            </a:srgbClr>
          </a:solidFill>
          <a:ln>
            <a:noFill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lang="en-US" sz="23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식생활 소비 만족도 개선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13"/>
          <p:cNvSpPr txBox="1"/>
          <p:nvPr/>
        </p:nvSpPr>
        <p:spPr>
          <a:xfrm>
            <a:off x="477475" y="5182550"/>
            <a:ext cx="11738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 기업군들의 마케팅과 신메뉴 개발 및 성장 및 1인가구 식생활에 대한 관심과 이해도 상승으로 소비자들의 식품 만족도 증가에 따라 지속가능한 소비 유도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127000" dist="38100" sx="105000" sy="105000" algn="l" rotWithShape="0">
              <a:srgbClr val="000000">
                <a:alpha val="2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14"/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0" name="Google Shape;440;p14"/>
          <p:cNvGrpSpPr/>
          <p:nvPr/>
        </p:nvGrpSpPr>
        <p:grpSpPr>
          <a:xfrm>
            <a:off x="5588395" y="2732912"/>
            <a:ext cx="5898183" cy="1392175"/>
            <a:chOff x="5588395" y="2768865"/>
            <a:chExt cx="5898183" cy="1392175"/>
          </a:xfrm>
        </p:grpSpPr>
        <p:sp>
          <p:nvSpPr>
            <p:cNvPr id="441" name="Google Shape;441;p14"/>
            <p:cNvSpPr txBox="1"/>
            <p:nvPr/>
          </p:nvSpPr>
          <p:spPr>
            <a:xfrm>
              <a:off x="5588395" y="2768865"/>
              <a:ext cx="5898183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5700873" y="3476751"/>
              <a:ext cx="5298844" cy="684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4000" b="1" i="0" u="none" strike="noStrike" cap="none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감사합니다.</a:t>
              </a:r>
              <a:endPara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47"/>
            <a:ext cx="12190476" cy="615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3"/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</p:grpSpPr>
        <p:sp>
          <p:nvSpPr>
            <p:cNvPr id="117" name="Google Shape;117;p3"/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adFill>
              <a:gsLst>
                <a:gs pos="0">
                  <a:srgbClr val="002060">
                    <a:alpha val="33725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adFill>
              <a:gsLst>
                <a:gs pos="0">
                  <a:srgbClr val="002060">
                    <a:alpha val="33725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19" name="Google Shape;119;p3"/>
          <p:cNvCxnSpPr/>
          <p:nvPr/>
        </p:nvCxnSpPr>
        <p:spPr>
          <a:xfrm>
            <a:off x="7605486" y="3918857"/>
            <a:ext cx="3999139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3"/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Arial"/>
              <a:buNone/>
            </a:pPr>
            <a:r>
              <a:rPr lang="en-US" sz="1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1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7550452" y="3451761"/>
            <a:ext cx="40987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7605485" y="3982886"/>
            <a:ext cx="39990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 기획의도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 프로젝트 목표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 핵심기능 및 부가기능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2-4 SW 아키텍</a:t>
            </a:r>
            <a:r>
              <a:rPr lang="en-US">
                <a:solidFill>
                  <a:schemeClr val="lt1"/>
                </a:solidFill>
              </a:rPr>
              <a:t>처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2-5 기대효과 </a:t>
            </a:r>
            <a:r>
              <a:rPr lang="en-US">
                <a:solidFill>
                  <a:schemeClr val="lt1"/>
                </a:solidFill>
              </a:rPr>
              <a:t>및 활용 방안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</a:t>
            </a:r>
            <a:endParaRPr sz="32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/>
            <a:ahLst/>
            <a:cxnLst/>
            <a:rect l="l" t="t" r="r" b="b"/>
            <a:pathLst>
              <a:path w="7487513" h="2932103" extrusionOk="0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0">
                <a:srgbClr val="002060">
                  <a:alpha val="33725"/>
                </a:srgbClr>
              </a:gs>
              <a:gs pos="50000">
                <a:srgbClr val="002060"/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주도하는 MZ 세대 1인가구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4113782" y="2128069"/>
            <a:ext cx="4496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외식 트렌드를 이끄는 청년 1인가구, “혼밥·혼술” 추세</a:t>
            </a:r>
            <a:endParaRPr sz="1200" b="0" i="0" u="none" strike="noStrike" cap="none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4109796" y="2405068"/>
            <a:ext cx="2837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간편식 및 밀키트 시장의 급성장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7809628" y="2996633"/>
            <a:ext cx="378880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매일일보(https://www.m-i.kr/news/articleView.html?idxno=980348)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896" y="3429000"/>
            <a:ext cx="4864581" cy="2480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593571" y="3003120"/>
            <a:ext cx="30709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미디어펜(http://www.mediapen.com/news/view/802172)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0048" y="3423089"/>
            <a:ext cx="4445637" cy="2732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9115" y="5021611"/>
            <a:ext cx="4551351" cy="120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혼밥</a:t>
            </a:r>
            <a:r>
              <a:rPr lang="en-US" sz="1800" b="1" i="0" u="none" strike="noStrike" cap="none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” 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비율과 </a:t>
            </a: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</a:t>
            </a: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배달음식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소비 높아져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4012338" y="2268530"/>
            <a:ext cx="41592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온라인 쇼핑몰 이용 빈도수 1.8% → 20.9%, 약 11배 증가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7848530" y="3003120"/>
            <a:ext cx="374665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2022 서울시 1인 가구 실태조사 보고서 「온라인쇼핑동향조사」, 통계청</a:t>
            </a:r>
            <a:endParaRPr sz="800" b="0" i="0" u="none" strike="noStrike" cap="none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" name="Google Shape;154;p5"/>
          <p:cNvGraphicFramePr/>
          <p:nvPr/>
        </p:nvGraphicFramePr>
        <p:xfrm>
          <a:off x="753172" y="3707831"/>
          <a:ext cx="5284450" cy="1790860"/>
        </p:xfrm>
        <a:graphic>
          <a:graphicData uri="http://schemas.openxmlformats.org/drawingml/2006/table">
            <a:tbl>
              <a:tblPr firstRow="1" bandRow="1">
                <a:noFill/>
                <a:tableStyleId>{AAB411B9-30D2-4ECA-BE82-3521A732921E}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92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</a:rPr>
                        <a:t>전체 식사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</a:rPr>
                        <a:t>집에서</a:t>
                      </a:r>
                      <a:endParaRPr sz="9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</a:rPr>
                        <a:t>외부에서</a:t>
                      </a:r>
                      <a:endParaRPr sz="9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sz="9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전체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16.6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12.1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8.5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3.6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성별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남성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16.6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11.9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7.9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4.0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여성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16.6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12.2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9.0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3.2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7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세대별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청년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16.1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11.4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7.6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3.8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중장년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16.8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12.0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8.3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3.7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노년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17.7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13.8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11.2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2.6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5" name="Google Shape;155;p5"/>
          <p:cNvGrpSpPr/>
          <p:nvPr/>
        </p:nvGrpSpPr>
        <p:grpSpPr>
          <a:xfrm>
            <a:off x="753173" y="3374414"/>
            <a:ext cx="2751966" cy="276999"/>
            <a:chOff x="1062223" y="3402480"/>
            <a:chExt cx="2751966" cy="276999"/>
          </a:xfrm>
        </p:grpSpPr>
        <p:grpSp>
          <p:nvGrpSpPr>
            <p:cNvPr id="156" name="Google Shape;156;p5"/>
            <p:cNvGrpSpPr/>
            <p:nvPr/>
          </p:nvGrpSpPr>
          <p:grpSpPr>
            <a:xfrm>
              <a:off x="1062223" y="3429000"/>
              <a:ext cx="56360" cy="211965"/>
              <a:chOff x="703262" y="2420147"/>
              <a:chExt cx="56356" cy="211965"/>
            </a:xfrm>
          </p:grpSpPr>
          <p:sp>
            <p:nvSpPr>
              <p:cNvPr id="157" name="Google Shape;157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식사 횟수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5"/>
          <p:cNvSpPr txBox="1"/>
          <p:nvPr/>
        </p:nvSpPr>
        <p:spPr>
          <a:xfrm>
            <a:off x="5501953" y="3512913"/>
            <a:ext cx="59404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끼]</a:t>
            </a:r>
            <a:endParaRPr sz="800" b="0" i="0" u="none" strike="noStrike" cap="non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1" name="Google Shape;161;p5"/>
          <p:cNvGraphicFramePr/>
          <p:nvPr/>
        </p:nvGraphicFramePr>
        <p:xfrm>
          <a:off x="6152560" y="3702388"/>
          <a:ext cx="5284500" cy="1186750"/>
        </p:xfrm>
        <a:graphic>
          <a:graphicData uri="http://schemas.openxmlformats.org/drawingml/2006/table">
            <a:tbl>
              <a:tblPr firstRow="1" bandRow="1">
                <a:noFill/>
                <a:tableStyleId>{AAB411B9-30D2-4ECA-BE82-3521A732921E}</a:tableStyleId>
              </a:tblPr>
              <a:tblGrid>
                <a:gridCol w="80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2018년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총합계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2,732,568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5,262,777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9,735,362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17,334,238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25,678,335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13,230,185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모바일쇼핑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2,354,254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4,773,004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9,069,334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16,434,234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24,982,810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12,941,367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인터넷쇼핑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378,319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489,773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666,029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900,004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695,527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288,821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 비중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86.2%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90.7%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93.2%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94.8%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97.3%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97.8%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2" name="Google Shape;162;p5"/>
          <p:cNvSpPr txBox="1"/>
          <p:nvPr/>
        </p:nvSpPr>
        <p:spPr>
          <a:xfrm>
            <a:off x="10723564" y="3512913"/>
            <a:ext cx="78444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백만원]</a:t>
            </a:r>
            <a:endParaRPr sz="800" b="0" i="0" u="none" strike="noStrike" cap="non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5"/>
          <p:cNvCxnSpPr/>
          <p:nvPr/>
        </p:nvCxnSpPr>
        <p:spPr>
          <a:xfrm>
            <a:off x="6703483" y="5704840"/>
            <a:ext cx="2436284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4" name="Google Shape;164;p5"/>
          <p:cNvGrpSpPr/>
          <p:nvPr/>
        </p:nvGrpSpPr>
        <p:grpSpPr>
          <a:xfrm>
            <a:off x="6152560" y="3374414"/>
            <a:ext cx="2751966" cy="276999"/>
            <a:chOff x="1062223" y="3402480"/>
            <a:chExt cx="2751966" cy="276999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1062223" y="3429000"/>
              <a:ext cx="56360" cy="211965"/>
              <a:chOff x="703262" y="2420147"/>
              <a:chExt cx="56356" cy="211965"/>
            </a:xfrm>
          </p:grpSpPr>
          <p:sp>
            <p:nvSpPr>
              <p:cNvPr id="166" name="Google Shape;166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" name="Google Shape;168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온라인 음식 서비스 거래액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5"/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식사 횟수 및 온라인 음식 서비스 거래액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계속 변화하는 음식 서비스 시장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4185122" y="2128069"/>
            <a:ext cx="35535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- 1인가구 음식 서비스를 창업하는 스타트업 증가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4181135" y="2405068"/>
            <a:ext cx="40684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하지만 정보와 경험 부족으로 파업하는 비율 높아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7381875" y="2996633"/>
            <a:ext cx="41879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코노미뉴스(http://www.1conomynews.co.kr/news/articleView.html?idxno=14270)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615795" y="3003120"/>
            <a:ext cx="392445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팜인사이트(http://www.farminsight.net/news/articleView.html?idxno=9967)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081" y="3349108"/>
            <a:ext cx="4311872" cy="287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935" y="3330058"/>
            <a:ext cx="3196077" cy="2943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1351723" y="3592556"/>
            <a:ext cx="2361900" cy="17154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l="16392" r="16395"/>
          <a:stretch/>
        </p:blipFill>
        <p:spPr>
          <a:xfrm>
            <a:off x="1351723" y="3436994"/>
            <a:ext cx="2361822" cy="1396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/>
          <p:nvPr/>
        </p:nvSpPr>
        <p:spPr>
          <a:xfrm>
            <a:off x="4915050" y="3592560"/>
            <a:ext cx="2361900" cy="17154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051" y="3287425"/>
            <a:ext cx="2361823" cy="14631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/>
          <p:nvPr/>
        </p:nvSpPr>
        <p:spPr>
          <a:xfrm>
            <a:off x="8483588" y="3592558"/>
            <a:ext cx="2361900" cy="17154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5">
            <a:alphaModFix/>
          </a:blip>
          <a:srcRect t="3469" b="3478"/>
          <a:stretch/>
        </p:blipFill>
        <p:spPr>
          <a:xfrm>
            <a:off x="8478450" y="3099800"/>
            <a:ext cx="2366946" cy="1717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351723" y="3099796"/>
            <a:ext cx="2361900" cy="492900"/>
          </a:xfrm>
          <a:prstGeom prst="rect">
            <a:avLst/>
          </a:prstGeom>
          <a:solidFill>
            <a:srgbClr val="1E4A76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식품군 선호도 파악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1351723" y="4833634"/>
            <a:ext cx="23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즉석식품, 밀키트 등 HMR 제품군 시장 분석 및 선호도 정보 제공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4915050" y="3099800"/>
            <a:ext cx="2361900" cy="492900"/>
          </a:xfrm>
          <a:prstGeom prst="rect">
            <a:avLst/>
          </a:prstGeom>
          <a:solidFill>
            <a:srgbClr val="1E4A76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외식 및 배달 선호도 파악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4915050" y="4818251"/>
            <a:ext cx="236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배달음식, 외식 이용 </a:t>
            </a:r>
            <a:endParaRPr sz="105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 및 선호도 정보 제공</a:t>
            </a:r>
            <a:endParaRPr sz="105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8483588" y="3099800"/>
            <a:ext cx="2361900" cy="492900"/>
          </a:xfrm>
          <a:prstGeom prst="rect">
            <a:avLst/>
          </a:prstGeom>
          <a:solidFill>
            <a:srgbClr val="1E4A76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 변화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8483588" y="4818242"/>
            <a:ext cx="2361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 1인가구 사이에서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뜨고 있는 이슈 확인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5" name="Google Shape;205;p7"/>
          <p:cNvSpPr txBox="1"/>
          <p:nvPr/>
        </p:nvSpPr>
        <p:spPr>
          <a:xfrm>
            <a:off x="4099500" y="2031475"/>
            <a:ext cx="399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2000" b="1" i="0" u="none" strike="noStrike" cap="none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7452550" y="6247975"/>
            <a:ext cx="35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r>
              <a:rPr lang="en-US" sz="1200" b="1" i="0" u="none" strike="noStrike" cap="none">
                <a:solidFill>
                  <a:schemeClr val="dk1"/>
                </a:solidFill>
                <a:highlight>
                  <a:schemeClr val="lt2"/>
                </a:highlight>
                <a:latin typeface="Malgun Gothic"/>
                <a:ea typeface="Malgun Gothic"/>
                <a:cs typeface="Malgun Gothic"/>
                <a:sym typeface="Malgun Gothic"/>
              </a:rPr>
              <a:t>HMR</a:t>
            </a:r>
            <a:r>
              <a:rPr lang="en-US"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 (Home Meal Replacement) 가정 간편식</a:t>
            </a:r>
            <a:endParaRPr sz="1200" b="0" i="0" u="none" strike="noStrike" cap="non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a77ac6fed_1_33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24a77ac6fed_1_33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4a77ac6fed_1_33"/>
          <p:cNvSpPr txBox="1"/>
          <p:nvPr/>
        </p:nvSpPr>
        <p:spPr>
          <a:xfrm>
            <a:off x="1494044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4a77ac6fed_1_33"/>
          <p:cNvSpPr txBox="1"/>
          <p:nvPr/>
        </p:nvSpPr>
        <p:spPr>
          <a:xfrm>
            <a:off x="791350" y="1569925"/>
            <a:ext cx="9890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</a:t>
            </a:r>
            <a:r>
              <a:rPr lang="en-US" sz="23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이란?</a:t>
            </a:r>
            <a:endParaRPr sz="2300" b="1" i="0" u="none" strike="noStrike" cap="non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 Meal Replacement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가열 등 간단한 조리 과정을 거치면 먹을 수 있는 반조리 형태 또는 별도의 조리 과정 없이 바로 섭취 가능한 완조리 형태의 음식</a:t>
            </a:r>
            <a:endParaRPr sz="13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24a77ac6fed_1_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19" name="Google Shape;219;g24a77ac6fed_1_33"/>
          <p:cNvPicPr preferRelativeResize="0"/>
          <p:nvPr/>
        </p:nvPicPr>
        <p:blipFill rotWithShape="1">
          <a:blip r:embed="rId3">
            <a:alphaModFix/>
          </a:blip>
          <a:srcRect t="55724"/>
          <a:stretch/>
        </p:blipFill>
        <p:spPr>
          <a:xfrm>
            <a:off x="7240150" y="4152325"/>
            <a:ext cx="4242275" cy="18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4a77ac6fed_1_33"/>
          <p:cNvSpPr txBox="1"/>
          <p:nvPr/>
        </p:nvSpPr>
        <p:spPr>
          <a:xfrm>
            <a:off x="791350" y="2918650"/>
            <a:ext cx="5958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즉석조리식품</a:t>
            </a:r>
            <a:r>
              <a:rPr lang="en-US" sz="1400" b="1" i="0" u="none" strike="noStrike" cap="none">
                <a:solidFill>
                  <a:srgbClr val="000080"/>
                </a:solidFill>
                <a:highlight>
                  <a:srgbClr val="31538F"/>
                </a:highlight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1400" b="1" i="0" u="none" strike="noStrike" cap="none">
                <a:solidFill>
                  <a:srgbClr val="000080"/>
                </a:solidFill>
                <a:highlight>
                  <a:srgbClr val="31538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단순 조리과정을 거쳐 섭취할 수 있는 반조리 형태의 상품으로 냉동 또는 진공처리, 레토르트 파우치로 포장된 식품 </a:t>
            </a:r>
            <a:endParaRPr sz="11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즉석섭취식품</a:t>
            </a:r>
            <a:r>
              <a:rPr lang="en-US" sz="1400" b="1" i="0" u="none" strike="noStrike" cap="none">
                <a:solidFill>
                  <a:srgbClr val="000080"/>
                </a:solidFill>
                <a:highlight>
                  <a:srgbClr val="31538F"/>
                </a:highlight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1400" b="1" i="0" u="none" strike="noStrike" cap="none">
                <a:solidFill>
                  <a:srgbClr val="000080"/>
                </a:solidFill>
                <a:highlight>
                  <a:srgbClr val="31538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별도의 조리 과정 없이 그대로 섭취 가능한 식품 </a:t>
            </a:r>
            <a:endParaRPr sz="11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간편조리식품(밀키트)</a:t>
            </a:r>
            <a:r>
              <a:rPr lang="en-US" sz="1700" b="1" i="0" u="none" strike="noStrike" cap="none">
                <a:solidFill>
                  <a:schemeClr val="lt1"/>
                </a:solidFill>
                <a:highlight>
                  <a:srgbClr val="31538F"/>
                </a:highlight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1700" b="1" i="0" u="none" strike="noStrike" cap="none">
                <a:solidFill>
                  <a:schemeClr val="lt1"/>
                </a:solidFill>
                <a:highlight>
                  <a:srgbClr val="31538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Meal(식사) + KIT(키트 혹은 세트)의 합성어로, 손질된 식재료 및 양념과 조리법을 동봉하여 소비자가 간편하게 직접 조리해 섭취할 수 있게 만들어진 제품</a:t>
            </a:r>
            <a:br>
              <a:rPr lang="en-US"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*2021년 이후 통계조사표에 등록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신선편의식품</a:t>
            </a:r>
            <a:r>
              <a:rPr lang="en-US" sz="1400" b="1" i="0" u="none" strike="noStrike" cap="none">
                <a:solidFill>
                  <a:srgbClr val="000080"/>
                </a:solidFill>
                <a:highlight>
                  <a:srgbClr val="31538F"/>
                </a:highlight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1400" b="1" i="0" u="none" strike="noStrike" cap="none">
                <a:solidFill>
                  <a:srgbClr val="000080"/>
                </a:solidFill>
                <a:highlight>
                  <a:srgbClr val="31538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농,임산물을 세척, 박피, 절단 또는 세절 등의 가공공정을 거치거나 이에 단순히 식품 또는 식품첨가물을 가하여 그대로 섭취할 수 있는 식품 </a:t>
            </a:r>
            <a:endParaRPr sz="11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식품의약품안전처 식품공전에 따른 분류)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lt1"/>
              </a:solidFill>
              <a:highlight>
                <a:srgbClr val="31538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a77ac6fed_1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26" name="Google Shape;226;g24a77ac6fed_1_56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g24a77ac6fed_1_56"/>
          <p:cNvSpPr txBox="1"/>
          <p:nvPr/>
        </p:nvSpPr>
        <p:spPr>
          <a:xfrm>
            <a:off x="477478" y="252400"/>
            <a:ext cx="256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4a77ac6fed_1_56"/>
          <p:cNvSpPr txBox="1"/>
          <p:nvPr/>
        </p:nvSpPr>
        <p:spPr>
          <a:xfrm>
            <a:off x="1494044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g24a77ac6fed_1_56"/>
          <p:cNvSpPr/>
          <p:nvPr/>
        </p:nvSpPr>
        <p:spPr>
          <a:xfrm>
            <a:off x="1467751" y="2471775"/>
            <a:ext cx="1947600" cy="548100"/>
          </a:xfrm>
          <a:prstGeom prst="can">
            <a:avLst>
              <a:gd name="adj" fmla="val 25000"/>
            </a:avLst>
          </a:prstGeom>
          <a:solidFill>
            <a:srgbClr val="3153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즉석조리식품</a:t>
            </a: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24a77ac6fed_1_56"/>
          <p:cNvSpPr/>
          <p:nvPr/>
        </p:nvSpPr>
        <p:spPr>
          <a:xfrm>
            <a:off x="4043250" y="2471775"/>
            <a:ext cx="1947600" cy="548100"/>
          </a:xfrm>
          <a:prstGeom prst="can">
            <a:avLst>
              <a:gd name="adj" fmla="val 25000"/>
            </a:avLst>
          </a:prstGeom>
          <a:solidFill>
            <a:srgbClr val="3153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즉석섭취식품</a:t>
            </a: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g24a77ac6fed_1_56"/>
          <p:cNvSpPr/>
          <p:nvPr/>
        </p:nvSpPr>
        <p:spPr>
          <a:xfrm>
            <a:off x="6618750" y="2471775"/>
            <a:ext cx="1947600" cy="548100"/>
          </a:xfrm>
          <a:prstGeom prst="can">
            <a:avLst>
              <a:gd name="adj" fmla="val 25000"/>
            </a:avLst>
          </a:prstGeom>
          <a:solidFill>
            <a:srgbClr val="3153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간편조리식품 </a:t>
            </a: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g24a77ac6fed_1_56"/>
          <p:cNvSpPr/>
          <p:nvPr/>
        </p:nvSpPr>
        <p:spPr>
          <a:xfrm>
            <a:off x="1429275" y="3150300"/>
            <a:ext cx="1947600" cy="210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밥류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국/찌개/탕류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죽/스프류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떡볶이/면류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육류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수산물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만두/피자류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소스/양념류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g24a77ac6fed_1_56"/>
          <p:cNvSpPr/>
          <p:nvPr/>
        </p:nvSpPr>
        <p:spPr>
          <a:xfrm>
            <a:off x="4004775" y="3150300"/>
            <a:ext cx="1947600" cy="210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식사류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(도시락, 김밥류, 샌드위치/햄버거류 등)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반찬류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(김치,장조림 등 밑반찬류)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24a77ac6fed_1_56"/>
          <p:cNvSpPr/>
          <p:nvPr/>
        </p:nvSpPr>
        <p:spPr>
          <a:xfrm>
            <a:off x="9232800" y="2471775"/>
            <a:ext cx="1947600" cy="548100"/>
          </a:xfrm>
          <a:prstGeom prst="can">
            <a:avLst>
              <a:gd name="adj" fmla="val 25000"/>
            </a:avLst>
          </a:prstGeom>
          <a:solidFill>
            <a:srgbClr val="3153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신선편의식품</a:t>
            </a: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g24a77ac6fed_1_56"/>
          <p:cNvSpPr/>
          <p:nvPr/>
        </p:nvSpPr>
        <p:spPr>
          <a:xfrm>
            <a:off x="9232725" y="3150300"/>
            <a:ext cx="1947600" cy="210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신선편의채소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(절단채소, 세척당근,  야채믹스 등)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신선편의과일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(컵과일, 컷과일, 과일 파우치 등)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샐러드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g24a77ac6fed_1_56"/>
          <p:cNvSpPr/>
          <p:nvPr/>
        </p:nvSpPr>
        <p:spPr>
          <a:xfrm>
            <a:off x="6618750" y="3150300"/>
            <a:ext cx="1947600" cy="210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한식 밀키트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동양식 밀키트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서양식 밀키트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1571</Words>
  <Application>Microsoft Office PowerPoint</Application>
  <PresentationFormat>와이드스크린</PresentationFormat>
  <Paragraphs>393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맑은 고딕</vt:lpstr>
      <vt:lpstr>Batang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1</cp:revision>
  <dcterms:created xsi:type="dcterms:W3CDTF">2023-04-28T07:44:01Z</dcterms:created>
  <dcterms:modified xsi:type="dcterms:W3CDTF">2023-05-31T00:13:48Z</dcterms:modified>
</cp:coreProperties>
</file>